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58" r:id="rId2"/>
    <p:sldId id="396" r:id="rId3"/>
    <p:sldId id="412" r:id="rId4"/>
    <p:sldId id="413" r:id="rId5"/>
    <p:sldId id="414" r:id="rId6"/>
    <p:sldId id="415" r:id="rId7"/>
    <p:sldId id="391" r:id="rId8"/>
    <p:sldId id="393" r:id="rId9"/>
    <p:sldId id="394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02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13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83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82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0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9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30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1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79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5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47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461FA93-74E1-164C-8C6A-51080054E40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8/10/2017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53B7E4A-B747-9D4B-A8ED-6EB43206171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3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880458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SADC Summit </a:t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</a:t>
            </a:r>
            <a:r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08-20 August 2017 </a:t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270" y="6058559"/>
            <a:ext cx="7273129" cy="60609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04" y="5330540"/>
            <a:ext cx="1450010" cy="142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2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4881"/>
            <a:ext cx="9144000" cy="1143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SADC Summit </a:t>
            </a:r>
            <a:b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Programme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540" y="1390789"/>
            <a:ext cx="87209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10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621269"/>
              </p:ext>
            </p:extLst>
          </p:nvPr>
        </p:nvGraphicFramePr>
        <p:xfrm>
          <a:off x="131806" y="1419893"/>
          <a:ext cx="8863913" cy="55384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817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821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031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Date,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time, venue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897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August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2017</a:t>
                      </a:r>
                    </a:p>
                    <a:p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Dennis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Adami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Hall </a:t>
                      </a:r>
                    </a:p>
                    <a:p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Southpansberg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Road, Pretoria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</a:t>
                      </a:r>
                      <a:r>
                        <a:rPr lang="en-US" sz="1400" b="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Accreditation </a:t>
                      </a:r>
                      <a:endParaRPr lang="en-US" sz="14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881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August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Centre 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10:00-10:30</a:t>
                      </a:r>
                    </a:p>
                    <a:p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11:00-11:30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Briefing by SADC Acting Director of Food, Agriculture and Natural </a:t>
                      </a:r>
                      <a:r>
                        <a:rPr lang="en-GB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 –</a:t>
                      </a:r>
                      <a:r>
                        <a:rPr lang="en-GB" sz="1800" b="1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 </a:t>
                      </a:r>
                      <a:r>
                        <a:rPr lang="en-GB" sz="1800" b="1" i="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Bentry</a:t>
                      </a:r>
                      <a:r>
                        <a:rPr lang="en-GB" sz="1800" b="1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Chaura</a:t>
                      </a:r>
                      <a:r>
                        <a:rPr lang="en-GB" sz="1400" b="1" i="0" u="non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	</a:t>
                      </a:r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1" i="0" u="non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Briefing by, SADC </a:t>
                      </a:r>
                      <a:r>
                        <a:rPr lang="en-GB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Acting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Directors of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Finance, Investment &amp; Customs and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Industrial Development &amp; </a:t>
                      </a:r>
                      <a:r>
                        <a:rPr lang="en-GB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–  Mr Sadwick Mtonakutha &amp; </a:t>
                      </a:r>
                      <a:r>
                        <a:rPr lang="en-GB" sz="1800" b="1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</a:t>
                      </a:r>
                      <a:r>
                        <a:rPr lang="en-GB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Lomkhosi Mkhonta-Gama </a:t>
                      </a:r>
                      <a:endParaRPr lang="en-US" sz="1800" b="1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7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ZA" dirty="0">
                <a:solidFill>
                  <a:schemeClr val="bg1"/>
                </a:solidFill>
              </a:rPr>
              <a:t>SADC </a:t>
            </a:r>
            <a:r>
              <a:rPr lang="en-ZA" dirty="0" smtClean="0">
                <a:solidFill>
                  <a:schemeClr val="bg1"/>
                </a:solidFill>
              </a:rPr>
              <a:t>Summit </a:t>
            </a:r>
            <a:r>
              <a:rPr lang="en-ZA" dirty="0">
                <a:solidFill>
                  <a:schemeClr val="bg1"/>
                </a:solidFill>
              </a:rPr>
              <a:t/>
            </a:r>
            <a:br>
              <a:rPr lang="en-ZA" dirty="0">
                <a:solidFill>
                  <a:schemeClr val="bg1"/>
                </a:solidFill>
              </a:rPr>
            </a:br>
            <a:r>
              <a:rPr lang="en-ZA" dirty="0" smtClean="0">
                <a:solidFill>
                  <a:schemeClr val="bg1"/>
                </a:solidFill>
              </a:rPr>
              <a:t>Media Programme</a:t>
            </a:r>
            <a:endParaRPr lang="en-ZA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145064"/>
              </p:ext>
            </p:extLst>
          </p:nvPr>
        </p:nvGraphicFramePr>
        <p:xfrm>
          <a:off x="691978" y="1417638"/>
          <a:ext cx="7994822" cy="5212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23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525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35526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Friday</a:t>
                      </a:r>
                    </a:p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August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2017</a:t>
                      </a:r>
                    </a:p>
                    <a:p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 Centre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10:00 – 10:30</a:t>
                      </a: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11:00 – 11:30: </a:t>
                      </a: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11:30 – 12:00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Briefing by SADC </a:t>
                      </a:r>
                      <a:r>
                        <a:rPr lang="en-GB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Acting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Director of Infrastructure and </a:t>
                      </a:r>
                      <a:r>
                        <a:rPr lang="en-GB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Services - Mr Phera Ramoeli</a:t>
                      </a:r>
                      <a:endParaRPr lang="en-US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Briefing by Director of the Organ on Politics, Defence and Security Cooperation</a:t>
                      </a:r>
                      <a:r>
                        <a:rPr lang="en-GB" sz="18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Mr Jorge Cardoso </a:t>
                      </a:r>
                      <a:endParaRPr lang="en-US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Briefing by SADC </a:t>
                      </a:r>
                      <a:r>
                        <a:rPr lang="en-GB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Acting </a:t>
                      </a:r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Director of Social and Human </a:t>
                      </a:r>
                      <a:r>
                        <a:rPr lang="en-GB" sz="1800" b="1" u="non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Development -  Ms Lomthandazo Mavimbela</a:t>
                      </a:r>
                      <a:endParaRPr lang="en-US" sz="1800" b="1" u="non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86668"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Monday</a:t>
                      </a:r>
                    </a:p>
                    <a:p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August</a:t>
                      </a:r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2017</a:t>
                      </a:r>
                    </a:p>
                    <a:p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 Centre </a:t>
                      </a:r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09:00 – 10.00</a:t>
                      </a: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10.30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11.00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 BRIEFING BY </a:t>
                      </a:r>
                      <a:r>
                        <a:rPr lang="en-GB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Hon. Ms </a:t>
                      </a:r>
                      <a:r>
                        <a:rPr lang="en-GB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Maite</a:t>
                      </a:r>
                      <a:r>
                        <a:rPr lang="en-GB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Nkoana-Mashabane</a:t>
                      </a:r>
                      <a:r>
                        <a:rPr lang="en-GB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Minister of International Relations and Cooperation of the Republic of South Africa</a:t>
                      </a:r>
                      <a:r>
                        <a:rPr lang="en-GB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accompanied by the SADC Executive Secretary, Dr Stergomena Lawrence Tax</a:t>
                      </a:r>
                      <a:r>
                        <a:rPr lang="en-GB" sz="1800" b="1" u="none" strike="sng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Launch of the Second Edition of the SADC Success Stories -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Remarks by SADC Executive</a:t>
                      </a:r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Secretary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23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ZA" dirty="0">
                <a:solidFill>
                  <a:schemeClr val="bg1"/>
                </a:solidFill>
              </a:rPr>
              <a:t>SADC </a:t>
            </a:r>
            <a:r>
              <a:rPr lang="en-ZA" dirty="0" smtClean="0">
                <a:solidFill>
                  <a:schemeClr val="bg1"/>
                </a:solidFill>
              </a:rPr>
              <a:t>Summit </a:t>
            </a:r>
            <a:r>
              <a:rPr lang="en-ZA" dirty="0">
                <a:solidFill>
                  <a:schemeClr val="bg1"/>
                </a:solidFill>
              </a:rPr>
              <a:t/>
            </a:r>
            <a:br>
              <a:rPr lang="en-ZA" dirty="0">
                <a:solidFill>
                  <a:schemeClr val="bg1"/>
                </a:solidFill>
              </a:rPr>
            </a:br>
            <a:r>
              <a:rPr lang="en-ZA" dirty="0" smtClean="0">
                <a:solidFill>
                  <a:schemeClr val="bg1"/>
                </a:solidFill>
              </a:rPr>
              <a:t>Media  Programme  </a:t>
            </a:r>
            <a:endParaRPr lang="en-ZA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952282"/>
              </p:ext>
            </p:extLst>
          </p:nvPr>
        </p:nvGraphicFramePr>
        <p:xfrm>
          <a:off x="457200" y="1600200"/>
          <a:ext cx="8299622" cy="3596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655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340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424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August 2017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 Centre </a:t>
                      </a:r>
                    </a:p>
                    <a:p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08:30-08:40</a:t>
                      </a:r>
                    </a:p>
                    <a:p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Official Opening</a:t>
                      </a:r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Council of Ministers Meeting </a:t>
                      </a:r>
                      <a:endParaRPr lang="en-GB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GB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Welcome Remarks by SADC Executive Secretary H.E.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Dr.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Stergomena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Lawrence Tax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Handing over of SADC Council 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Chairpersonship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by Prince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Hlangusemphi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Minister of Economic Planning and Development of the Kingdom of Swaziland to Ms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Maite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Nkoana-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Mashabane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Minister of International Relations and Cooperation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097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</a:t>
                      </a:r>
                    </a:p>
                    <a:p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10:40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Council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amily photograph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in Session (closed session)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0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ZA" dirty="0">
                <a:solidFill>
                  <a:schemeClr val="bg1"/>
                </a:solidFill>
              </a:rPr>
              <a:t>SADC </a:t>
            </a:r>
            <a:r>
              <a:rPr lang="en-ZA" dirty="0" smtClean="0">
                <a:solidFill>
                  <a:schemeClr val="bg1"/>
                </a:solidFill>
              </a:rPr>
              <a:t>Summit </a:t>
            </a:r>
            <a:r>
              <a:rPr lang="en-ZA" dirty="0">
                <a:solidFill>
                  <a:schemeClr val="bg1"/>
                </a:solidFill>
              </a:rPr>
              <a:t/>
            </a:r>
            <a:br>
              <a:rPr lang="en-ZA" dirty="0">
                <a:solidFill>
                  <a:schemeClr val="bg1"/>
                </a:solidFill>
              </a:rPr>
            </a:br>
            <a:r>
              <a:rPr lang="en-ZA" dirty="0" smtClean="0">
                <a:solidFill>
                  <a:schemeClr val="bg1"/>
                </a:solidFill>
              </a:rPr>
              <a:t>Media Programme </a:t>
            </a:r>
            <a:endParaRPr lang="en-ZA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390262"/>
              </p:ext>
            </p:extLst>
          </p:nvPr>
        </p:nvGraphicFramePr>
        <p:xfrm>
          <a:off x="181231" y="1591962"/>
          <a:ext cx="8657969" cy="4657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33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246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0977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</a:t>
                      </a:r>
                    </a:p>
                    <a:p>
                      <a:pPr algn="l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August 2017</a:t>
                      </a:r>
                    </a:p>
                    <a:p>
                      <a:pPr algn="l"/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Centre</a:t>
                      </a: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16:30-17:00 </a:t>
                      </a: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18:30 – 21:00 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n-US" sz="14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Morning</a:t>
                      </a:r>
                      <a:r>
                        <a:rPr lang="en-US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Live Broadcast </a:t>
                      </a: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Council of Ministers Meeting continues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(closed session)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Official Closing of Council of Ministers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Meeting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Remarks by Minister</a:t>
                      </a:r>
                      <a:r>
                        <a:rPr lang="en-GB" sz="1400" b="1" i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Nkoana- </a:t>
                      </a:r>
                      <a:r>
                        <a:rPr lang="en-GB" sz="1400" b="1" i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Mashabane</a:t>
                      </a:r>
                      <a:endParaRPr lang="en-GB" sz="1400" b="1" i="1" kern="1200" baseline="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Ministerial welcome reception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DIRCO hosted by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Hon. Ms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Maite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Nkoana-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Mashabane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Minister of International Relations and Cooperation of the Republic of South</a:t>
                      </a:r>
                      <a:r>
                        <a:rPr lang="en-GB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Africa </a:t>
                      </a:r>
                      <a:endParaRPr lang="en-US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097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August 2017</a:t>
                      </a:r>
                    </a:p>
                    <a:p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Waterkloof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 of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0977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77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ZA" dirty="0" smtClean="0">
                <a:solidFill>
                  <a:schemeClr val="bg1"/>
                </a:solidFill>
              </a:rPr>
              <a:t>SADC Summit </a:t>
            </a:r>
            <a:r>
              <a:rPr lang="en-ZA" dirty="0">
                <a:solidFill>
                  <a:schemeClr val="bg1"/>
                </a:solidFill>
              </a:rPr>
              <a:t/>
            </a:r>
            <a:br>
              <a:rPr lang="en-ZA" dirty="0">
                <a:solidFill>
                  <a:schemeClr val="bg1"/>
                </a:solidFill>
              </a:rPr>
            </a:br>
            <a:r>
              <a:rPr lang="en-ZA" dirty="0" smtClean="0">
                <a:solidFill>
                  <a:schemeClr val="bg1"/>
                </a:solidFill>
              </a:rPr>
              <a:t>Media  Programme 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990554"/>
              </p:ext>
            </p:extLst>
          </p:nvPr>
        </p:nvGraphicFramePr>
        <p:xfrm>
          <a:off x="74140" y="1556951"/>
          <a:ext cx="9012195" cy="48418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970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885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266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6331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August 2017</a:t>
                      </a:r>
                    </a:p>
                    <a:p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Waterkloof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Air Force Base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 of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084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6846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August 2017</a:t>
                      </a:r>
                    </a:p>
                    <a:p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Waterkoof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Air Force Base</a:t>
                      </a:r>
                    </a:p>
                    <a:p>
                      <a:endParaRPr lang="en-US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17:00-19:00</a:t>
                      </a: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Centre</a:t>
                      </a:r>
                    </a:p>
                    <a:p>
                      <a:endParaRPr lang="en-US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TBA  </a:t>
                      </a: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 (continued …)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Double Troika Summit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 to cover Opening Remarks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Media Briefing by Troika 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9192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i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139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4880"/>
            <a:ext cx="9144000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August: Summit Day 1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540" y="1390789"/>
            <a:ext cx="87209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961543"/>
              </p:ext>
            </p:extLst>
          </p:nvPr>
        </p:nvGraphicFramePr>
        <p:xfrm>
          <a:off x="211538" y="1470645"/>
          <a:ext cx="8619424" cy="68227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51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042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5607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  <a:r>
                        <a:rPr lang="en-US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August 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Official Opening of</a:t>
                      </a:r>
                      <a:r>
                        <a:rPr lang="en-US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37</a:t>
                      </a:r>
                      <a:r>
                        <a:rPr lang="en-US" sz="1400" b="1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Ordinary Summit of SADC Heads of State and Government </a:t>
                      </a:r>
                    </a:p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96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07:00-08h00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 of med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 </a:t>
                      </a:r>
                    </a:p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08:25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08:40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Heads of State Lounge 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 of Heads of States and Photo opportunity:</a:t>
                      </a:r>
                      <a:r>
                        <a:rPr lang="en-US" sz="1400" b="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President welcomes </a:t>
                      </a:r>
                      <a:r>
                        <a:rPr lang="en-US" sz="1400" b="0" i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 to the Summit </a:t>
                      </a:r>
                      <a:r>
                        <a:rPr lang="en-US" sz="1400" b="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400" b="1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official media only)</a:t>
                      </a:r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08:40-08:55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Invited guests take their seats</a:t>
                      </a:r>
                      <a:endParaRPr lang="en-ZA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08:40 – 08:55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spouses take their seats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08:55 – 09:00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 &amp; special guests enter the hall and take their positions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 – 09:15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Singing of SADC, SA anthems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09:15 – 10:55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Introductions and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speeches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10:55 – 11:05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Prize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giving to regional winners of the 2017 SADC Secondary School Essay Competition and Media Awards by SADC Chairperson King </a:t>
                      </a:r>
                      <a:r>
                        <a:rPr lang="en-US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Mswati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11:05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11:10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intervention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11:10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11:20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Handover of chairship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5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1385"/>
            <a:ext cx="9144000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August: Summit Day 1 …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540" y="1390789"/>
            <a:ext cx="87209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743367"/>
              </p:ext>
            </p:extLst>
          </p:nvPr>
        </p:nvGraphicFramePr>
        <p:xfrm>
          <a:off x="197792" y="1507524"/>
          <a:ext cx="8734667" cy="40857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65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51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314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14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3396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11:10-11:20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Intervention ( SADC)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11:10-11:20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Hand over of </a:t>
                      </a:r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Chairship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11:25-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11:35 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 intervention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 South Africa)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11:35 – 11:45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Acceptance Statement by new SADC chairperson, President Zuma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11:55 – 12:00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Official Photograph of SADC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</a:t>
                      </a: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of the Official Opening Ceremony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3375">
                <a:tc gridSpan="4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375"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Summit in session ( Closed session)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3375">
                <a:tc gridSpan="2"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19:30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Banquet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7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7789"/>
            <a:ext cx="9144000" cy="1143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August: Summit Day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540" y="1390789"/>
            <a:ext cx="87209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939358"/>
              </p:ext>
            </p:extLst>
          </p:nvPr>
        </p:nvGraphicFramePr>
        <p:xfrm>
          <a:off x="1" y="1444141"/>
          <a:ext cx="9064486" cy="52090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67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647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324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211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12:30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Summit in session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9084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 – 14:00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 </a:t>
                      </a: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 – 16:30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ceremony (Open session)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26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Invited guests take their seats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233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US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 in holding room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321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14:35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spouses take their seats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14:40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/G &amp; special guests enter the hall and take their positions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15:20 – 16:10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Swearing in Ceremony of the Executive Secretary and the Deputy Executive Secretary-Regional Integration by the Judge of the Supreme Court, and family Photos (To be advised by the host)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16:10 – 16:50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 statements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20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17:00 – 17:20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Reading of Summit Communique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205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17:20 – 17:40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Anthems of the SADC and SA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18:00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Summit media briefing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by SADC Chair,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chair of the Ministerial Council and SADC ES.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83375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1615</TotalTime>
  <Words>624</Words>
  <Application>Microsoft Office PowerPoint</Application>
  <PresentationFormat>On-screen Show (4:3)</PresentationFormat>
  <Paragraphs>202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SADC Summit  Media Programme  08-20 August 2017   </vt:lpstr>
      <vt:lpstr>SADC Summit  Media Programme </vt:lpstr>
      <vt:lpstr>SADC Summit  Media Programme</vt:lpstr>
      <vt:lpstr>SADC Summit  Media  Programme  </vt:lpstr>
      <vt:lpstr>SADC Summit  Media Programme </vt:lpstr>
      <vt:lpstr>SADC Summit  Media  Programme </vt:lpstr>
      <vt:lpstr>19 August: Summit Day 1</vt:lpstr>
      <vt:lpstr>19 August: Summit Day 1 …</vt:lpstr>
      <vt:lpstr>20 August: Summit Day 2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SADC PRU</dc:creator>
  <cp:lastModifiedBy>Mmemme Mogotsi</cp:lastModifiedBy>
  <cp:revision>185</cp:revision>
  <cp:lastPrinted>2017-08-04T11:20:43Z</cp:lastPrinted>
  <dcterms:created xsi:type="dcterms:W3CDTF">2017-05-23T09:05:39Z</dcterms:created>
  <dcterms:modified xsi:type="dcterms:W3CDTF">2017-08-10T06:55:32Z</dcterms:modified>
</cp:coreProperties>
</file>